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8" r:id="rId14"/>
    <p:sldId id="318" r:id="rId15"/>
    <p:sldId id="321" r:id="rId16"/>
    <p:sldId id="319" r:id="rId17"/>
    <p:sldId id="320" r:id="rId18"/>
    <p:sldId id="317" r:id="rId19"/>
    <p:sldId id="266" r:id="rId20"/>
    <p:sldId id="267" r:id="rId21"/>
    <p:sldId id="322" r:id="rId22"/>
    <p:sldId id="303" r:id="rId23"/>
    <p:sldId id="304" r:id="rId24"/>
    <p:sldId id="306" r:id="rId25"/>
    <p:sldId id="305" r:id="rId26"/>
    <p:sldId id="288" r:id="rId27"/>
    <p:sldId id="273" r:id="rId28"/>
    <p:sldId id="270" r:id="rId29"/>
    <p:sldId id="274" r:id="rId30"/>
    <p:sldId id="275" r:id="rId31"/>
    <p:sldId id="276" r:id="rId32"/>
    <p:sldId id="277" r:id="rId33"/>
    <p:sldId id="278" r:id="rId34"/>
    <p:sldId id="279" r:id="rId35"/>
    <p:sldId id="316" r:id="rId36"/>
    <p:sldId id="280" r:id="rId37"/>
    <p:sldId id="281" r:id="rId38"/>
    <p:sldId id="282" r:id="rId39"/>
    <p:sldId id="283" r:id="rId40"/>
    <p:sldId id="284" r:id="rId41"/>
    <p:sldId id="313" r:id="rId42"/>
    <p:sldId id="314" r:id="rId43"/>
    <p:sldId id="269" r:id="rId44"/>
    <p:sldId id="315" r:id="rId45"/>
    <p:sldId id="285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300" r:id="rId56"/>
    <p:sldId id="301" r:id="rId57"/>
    <p:sldId id="302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PHx5ICzX41c+FY5QJMD3/bVHt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58DB1-E632-4587-992C-7FC52A8DE03A}">
  <a:tblStyle styleId="{3F158DB1-E632-4587-992C-7FC52A8DE03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529AEC-49ED-4D0A-81CD-03B23D9B34B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29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61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E854811A-CEF7-BD24-1A05-9D30B4FCE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37535CF7-3A1B-9719-94CF-01560334D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2858F84A-1FA8-401D-9C21-45ED95AC0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717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EF7EEA5-8B57-968E-592E-5BEC6670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D4857989-C284-16C0-B909-DB8DE0CE2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AE70D596-AAC0-BF6D-781C-DC53CBF79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142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F4A2239C-90D6-B09D-69C0-73147D9A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C04FAE46-8C88-F269-0B42-D4A84CEED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E6EC6B5F-8F60-A91C-F225-A18BDEAB1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4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>
            <a:spLocks noGrp="1"/>
          </p:cNvSpPr>
          <p:nvPr>
            <p:ph type="ctrTitle"/>
          </p:nvPr>
        </p:nvSpPr>
        <p:spPr>
          <a:xfrm>
            <a:off x="685800" y="1039985"/>
            <a:ext cx="7772400" cy="2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9"/>
          <p:cNvSpPr txBox="1">
            <a:spLocks noGrp="1"/>
          </p:cNvSpPr>
          <p:nvPr>
            <p:ph type="subTitle" idx="1"/>
          </p:nvPr>
        </p:nvSpPr>
        <p:spPr>
          <a:xfrm>
            <a:off x="1143000" y="4135394"/>
            <a:ext cx="6858000" cy="143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9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9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˗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˗"/>
              <a:defRPr sz="1200"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6pPr>
            <a:lvl7pPr marL="3200400" lvl="6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7pPr>
            <a:lvl8pPr marL="3657600" lvl="7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8pPr>
            <a:lvl9pPr marL="4114800" lvl="8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7000"/>
          </a:blip>
          <a:tile tx="0" ty="0" sx="25000" sy="25000" flip="none" algn="ctr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VdgkdLfjTJqoAqqkM8zAvA/rk10ItfP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astner.ucsd.edu/wp-content/uploads/2014/04/admin/fpl-riffa2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hyperlink" Target="https://github.com/KastnerRG/riffa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asic.com.tw/cgi-bin/page/archive.pl?Language=Taiwan&amp;CategoryNo=159&amp;No=7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430fpga.notion.site/bl430fpga/BL430-FPGA-bc15283eff644dbb99361cf0e3277a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vailable-soursop-b6e.notion.site/Server-78a8b54198244cdca3d603d70ed0397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136524"/>
            <a:ext cx="7909560" cy="2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RIFFA 2.2.2 for dummy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85800" y="3104763"/>
            <a:ext cx="7315200" cy="305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2018/04/09 v1.0 Sheng Jui, Huang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2019/07/17 v2.0 Shih Wei, Hsieh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2021/07/30 v3.0 Yan Lun, Wu &amp; Shu Fan, Wu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2022/08/12 v4.0 Shu Fan, Wu &amp;  Shih Hao, Huang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2023/08/17 v5.0 Ke Fan, Lin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2024/07/32 v5.1 Catfish, Yan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2025/02/31 v99.0 Jimmy, Shih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477795" y="1252153"/>
            <a:ext cx="8400020" cy="15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Sending data in smaller transfer sizes reduces effective throughput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Making a copy of a large buffer of data in software before sending it to the FPGA takes time and can severely impact throughput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Less transmission improves throughput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923" y="2892899"/>
            <a:ext cx="4212971" cy="372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894" y="2994087"/>
            <a:ext cx="4370106" cy="105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02E1D-AFE8-405F-838A-21656EBF8651}"/>
              </a:ext>
            </a:extLst>
          </p:cNvPr>
          <p:cNvSpPr txBox="1"/>
          <p:nvPr/>
        </p:nvSpPr>
        <p:spPr>
          <a:xfrm>
            <a:off x="4962698" y="4380807"/>
            <a:ext cx="3769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綜合前幾頁所述，簡而言之，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riffa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就是一個已經寫好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PCIE/FPGA driver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driver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該互動的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Verilog files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的開源框架。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>
            <a:spLocks noGrp="1"/>
          </p:cNvSpPr>
          <p:nvPr>
            <p:ph type="title"/>
          </p:nvPr>
        </p:nvSpPr>
        <p:spPr>
          <a:xfrm>
            <a:off x="400451" y="195504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RIFFA</a:t>
            </a:r>
            <a:endParaRPr dirty="0"/>
          </a:p>
        </p:txBody>
      </p:sp>
      <p:sp>
        <p:nvSpPr>
          <p:cNvPr id="268" name="Google Shape;268;p16"/>
          <p:cNvSpPr txBox="1">
            <a:spLocks noGrp="1"/>
          </p:cNvSpPr>
          <p:nvPr>
            <p:ph type="body" idx="1"/>
          </p:nvPr>
        </p:nvSpPr>
        <p:spPr>
          <a:xfrm>
            <a:off x="400451" y="898156"/>
            <a:ext cx="8477364" cy="570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RIFFA package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documentation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c_c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x64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57450" lvl="5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400"/>
              <a:buChar char="‐"/>
            </a:pP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sample_apps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Our input file from c code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riffa_hdl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submodules in </a:t>
            </a:r>
            <a:r>
              <a:rPr lang="en-US" sz="16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place all your </a:t>
            </a:r>
            <a:r>
              <a:rPr lang="en-US" sz="16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rtl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here</a:t>
            </a:r>
            <a:endParaRPr dirty="0">
              <a:solidFill>
                <a:srgbClr val="FF0000"/>
              </a:solidFill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altera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Choose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Our board (DE2i / DE4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我們不用</a:t>
            </a:r>
            <a:r>
              <a:rPr lang="en-US" alt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de5 / de5a 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board</a:t>
            </a:r>
            <a:endParaRPr dirty="0">
              <a:solidFill>
                <a:srgbClr val="FF0000"/>
              </a:solidFill>
            </a:endParaRPr>
          </a:p>
          <a:p>
            <a:pPr marL="2457450" lvl="5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DE5QGen*x*If128 / DE5QGen*x*If128_CLK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PCIe choice or CLK</a:t>
            </a:r>
            <a:endParaRPr dirty="0">
              <a:solidFill>
                <a:srgbClr val="FF0000"/>
              </a:solidFill>
            </a:endParaRPr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Bit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compilation file after synthesized (.</a:t>
            </a: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file)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Constr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sdc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 for FPGA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Modify by your own usage(</a:t>
            </a:r>
            <a:r>
              <a:rPr lang="zh-TW" altLang="en-US" sz="1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例如你要調</a:t>
            </a:r>
            <a:r>
              <a:rPr lang="en-US" altLang="zh-TW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altLang="zh-TW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period)</a:t>
            </a:r>
            <a:endParaRPr dirty="0">
              <a:solidFill>
                <a:srgbClr val="FF0000"/>
              </a:solidFill>
            </a:endParaRPr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Hdl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module file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ip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qsys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prj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400"/>
              <a:buChar char="‐"/>
            </a:pP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qpf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Quartus project file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used in save project / open project</a:t>
            </a:r>
            <a:endParaRPr dirty="0">
              <a:solidFill>
                <a:srgbClr val="FF0000"/>
              </a:solidFill>
            </a:endParaRPr>
          </a:p>
          <a:p>
            <a: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Quartus setting file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 setting and compilation board setting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Top module file</a:t>
            </a:r>
            <a:endParaRPr/>
          </a:p>
        </p:txBody>
      </p:sp>
      <p:sp>
        <p:nvSpPr>
          <p:cNvPr id="276" name="Google Shape;276;p1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278" name="Google Shape;278;p17"/>
          <p:cNvGraphicFramePr/>
          <p:nvPr>
            <p:extLst>
              <p:ext uri="{D42A27DB-BD31-4B8C-83A1-F6EECF244321}">
                <p14:modId xmlns:p14="http://schemas.microsoft.com/office/powerpoint/2010/main" val="3186336791"/>
              </p:ext>
            </p:extLst>
          </p:nvPr>
        </p:nvGraphicFramePr>
        <p:xfrm>
          <a:off x="556954" y="1071716"/>
          <a:ext cx="8030075" cy="2405538"/>
        </p:xfrm>
        <a:graphic>
          <a:graphicData uri="http://schemas.openxmlformats.org/drawingml/2006/table">
            <a:tbl>
              <a:tblPr firstRow="1" bandRow="1">
                <a:noFill/>
                <a:tableStyleId>{3F158DB1-E632-4587-992C-7FC52A8DE03A}</a:tableStyleId>
              </a:tblPr>
              <a:tblGrid>
                <a:gridCol w="24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DE5QGen2x8IF128.v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DE5QGen2x8IF128_CLK.v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C_PCI_DATA_WIDTH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128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128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QSysDE5QGen2x8If128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QSysDE5QGen2x8If128_CLK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riffa_wrapper_de5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 de5 folder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At de5 folder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chnl_tester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# of core parallel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different frequency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reference clk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chnl_clk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riffa</a:t>
                      </a:r>
                      <a:r>
                        <a:rPr lang="en-US" sz="1800" dirty="0"/>
                        <a:t>_*_</a:t>
                      </a:r>
                      <a:r>
                        <a:rPr lang="en-US" sz="1800" dirty="0" err="1"/>
                        <a:t>clk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9" name="Google Shape;2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5" y="3728785"/>
            <a:ext cx="6263624" cy="19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556954" y="5848684"/>
            <a:ext cx="2917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check Appendix 3, too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Interface</a:t>
            </a: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RX/ TX protocol: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Learn from example: our sample code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4" y="2316724"/>
            <a:ext cx="9058932" cy="19987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34" y="4526505"/>
            <a:ext cx="9101466" cy="15668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1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Software Interface</a:t>
            </a:r>
            <a:endParaRPr dirty="0"/>
          </a:p>
        </p:txBody>
      </p: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RX/ TX protocol: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8D0CCC-7951-4A85-86AD-B4F3CE96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28" y="653074"/>
            <a:ext cx="4991980" cy="59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1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11A3-A6BB-494D-B08B-D4E790F2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usage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5A879F-4204-4E6F-8E27-6DF820DAB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8FF92A-1F77-4069-9FB9-21EE9CDD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4" y="1589086"/>
            <a:ext cx="7534232" cy="46294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4132FC-C867-4DB4-8389-DF6BC9BCBDBA}"/>
              </a:ext>
            </a:extLst>
          </p:cNvPr>
          <p:cNvSpPr txBox="1"/>
          <p:nvPr/>
        </p:nvSpPr>
        <p:spPr>
          <a:xfrm>
            <a:off x="3900119" y="1628431"/>
            <a:ext cx="443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</a:rPr>
              <a:t>建議要以</a:t>
            </a:r>
            <a:r>
              <a:rPr lang="en-US" altLang="zh-TW" sz="2000" dirty="0">
                <a:solidFill>
                  <a:srgbClr val="C00000"/>
                </a:solidFill>
              </a:rPr>
              <a:t>int</a:t>
            </a:r>
            <a:r>
              <a:rPr lang="zh-TW" altLang="en-US" sz="2000" dirty="0">
                <a:solidFill>
                  <a:srgbClr val="C00000"/>
                </a:solidFill>
              </a:rPr>
              <a:t>宣告避免不必要的</a:t>
            </a:r>
            <a:r>
              <a:rPr lang="en-US" altLang="zh-TW" sz="2000" dirty="0">
                <a:solidFill>
                  <a:srgbClr val="C00000"/>
                </a:solidFill>
              </a:rPr>
              <a:t>bug</a:t>
            </a:r>
            <a:r>
              <a:rPr lang="zh-TW" altLang="en-US" sz="2000" dirty="0">
                <a:solidFill>
                  <a:srgbClr val="C00000"/>
                </a:solidFill>
              </a:rPr>
              <a:t>出現</a:t>
            </a:r>
          </a:p>
        </p:txBody>
      </p:sp>
    </p:spTree>
    <p:extLst>
      <p:ext uri="{BB962C8B-B14F-4D97-AF65-F5344CB8AC3E}">
        <p14:creationId xmlns:p14="http://schemas.microsoft.com/office/powerpoint/2010/main" val="164872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80C598-E6B6-4D24-BD50-1296E0CF2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FD332-89D3-4EE2-945D-17CA6D1E1393}"/>
              </a:ext>
            </a:extLst>
          </p:cNvPr>
          <p:cNvSpPr txBox="1"/>
          <p:nvPr/>
        </p:nvSpPr>
        <p:spPr>
          <a:xfrm>
            <a:off x="573578" y="556952"/>
            <a:ext cx="637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transmission –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314E4-9AEC-4DF9-A40E-22BD6622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71" y="1141727"/>
            <a:ext cx="6288058" cy="56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80C598-E6B6-4D24-BD50-1296E0CF2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FD332-89D3-4EE2-945D-17CA6D1E1393}"/>
              </a:ext>
            </a:extLst>
          </p:cNvPr>
          <p:cNvSpPr txBox="1"/>
          <p:nvPr/>
        </p:nvSpPr>
        <p:spPr>
          <a:xfrm>
            <a:off x="573578" y="556952"/>
            <a:ext cx="637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transmission –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DD713C-37B2-4569-8618-443A7377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71" y="1210806"/>
            <a:ext cx="6151058" cy="55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E8772C-7A7C-410F-9504-489E4142B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3" name="Google Shape;180;p11">
            <a:extLst>
              <a:ext uri="{FF2B5EF4-FFF2-40B4-BE49-F238E27FC236}">
                <a16:creationId xmlns:a16="http://schemas.microsoft.com/office/drawing/2014/main" id="{14A00B1F-EDDF-4F60-8C5B-19C2095C9388}"/>
              </a:ext>
            </a:extLst>
          </p:cNvPr>
          <p:cNvSpPr txBox="1">
            <a:spLocks/>
          </p:cNvSpPr>
          <p:nvPr/>
        </p:nvSpPr>
        <p:spPr>
          <a:xfrm>
            <a:off x="343875" y="469940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TX RX protocol ports </a:t>
            </a:r>
            <a:endParaRPr 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5EA28E-3809-4705-A76E-6801D83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2916"/>
            <a:ext cx="8828116" cy="41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377126" y="-2051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RX protocol basic</a:t>
            </a:r>
            <a:endParaRPr dirty="0"/>
          </a:p>
        </p:txBody>
      </p:sp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477795" y="696286"/>
            <a:ext cx="8254313" cy="19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CHNL_RX_ACK: Need to be high for at least one cycle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CHNL_RX_LEN: Total data size in “word [32bit]”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CHNL_RX_DATA(128 bit): Transmitted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CHNL_RX_DATA_VALID: Whether CHNL_RX_DATA is valid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CHNL_RX_DATA_REN: Control C++ to transmit next data or not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185" y="3917327"/>
            <a:ext cx="7041639" cy="25371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1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377127" y="2646185"/>
            <a:ext cx="85006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Pay attention: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 will not always be high !!!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RX will send next data only if VALID and REN are high simultaneously, else it will keep sending the same data.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7307824" y="4118029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7307824" y="4412001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7307824" y="4690878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7307824" y="4947347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7307824" y="5231999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7307824" y="5499471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7307824" y="5792777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7307824" y="6055566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77795" y="1221972"/>
            <a:ext cx="8254313" cy="49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FPGA introduction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Practice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Other useful utilities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444843" y="6246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TX protocol basic</a:t>
            </a:r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body" idx="1"/>
          </p:nvPr>
        </p:nvSpPr>
        <p:spPr>
          <a:xfrm>
            <a:off x="477795" y="780175"/>
            <a:ext cx="8254313" cy="288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CHNL_TX_LEN: Total data size in “word [32bit]”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CHNL_TX_DATA: (128 bit): Transmitted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CHNL_TX_DATA_VALID: Pull high when CHNL_TX_DATA is valid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CHNL_TX_DATA_REN: Whether C++ is receiving this data or not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00" name="Google Shape;200;p1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42" y="3862393"/>
            <a:ext cx="6847799" cy="25625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12"/>
          <p:cNvSpPr/>
          <p:nvPr/>
        </p:nvSpPr>
        <p:spPr>
          <a:xfrm>
            <a:off x="477796" y="2571280"/>
            <a:ext cx="84000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Pay attention: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 will not always be high !!!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FPGA’s chnl_tester send next data only if VALID and REN are high simultaneously, else keep sending the same data.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7307824" y="4118029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7307824" y="4412001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7307824" y="4690878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7307824" y="4947347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7307824" y="5231999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7307824" y="5499471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7307824" y="5792777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7307824" y="6055566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B12BF-CDD7-4A6A-BB30-9C502C43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usage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DB6C6F-E72B-40F1-8EA9-5A4DBCD324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E68596-7CA1-4963-905A-521D3B12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12" y="254224"/>
            <a:ext cx="5040350" cy="64672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C017D54-4E14-4254-AF98-9B2793C16600}"/>
              </a:ext>
            </a:extLst>
          </p:cNvPr>
          <p:cNvSpPr txBox="1"/>
          <p:nvPr/>
        </p:nvSpPr>
        <p:spPr>
          <a:xfrm>
            <a:off x="628650" y="2459504"/>
            <a:ext cx="2959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example, the user core receives data from the software thread, counts the number 4-byte words received, and then returns the count.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3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35629"/>
            <a:ext cx="9144000" cy="35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8"/>
          <p:cNvSpPr txBox="1">
            <a:spLocks noGrp="1"/>
          </p:cNvSpPr>
          <p:nvPr>
            <p:ph type="title"/>
          </p:nvPr>
        </p:nvSpPr>
        <p:spPr>
          <a:xfrm>
            <a:off x="444843" y="368959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 err="1"/>
              <a:t>tb_chnl_tester.v</a:t>
            </a:r>
            <a:r>
              <a:rPr lang="en-US" dirty="0"/>
              <a:t> -&gt; RX</a:t>
            </a:r>
            <a:endParaRPr dirty="0"/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337445" y="1142337"/>
            <a:ext cx="8540370" cy="19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建議從雲端中下載tb檔案來修改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(credit: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黃士豪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學長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testbench中有模擬RIFFA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TX傳輸行為，cur_input_idx為目前正在傳輸第幾個data，在符合條件時使idx增加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通常需要修改的是在第幾筆data時需要傳輸什麼，也就是data</a:t>
            </a:r>
            <a:r>
              <a:rPr lang="en-US" dirty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 transaction part</a:t>
            </a:r>
            <a:endParaRPr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6" name="Google Shape;626;p4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27" name="Google Shape;627;p4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477795" y="5274469"/>
            <a:ext cx="7856580" cy="10002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8"/>
          <p:cNvSpPr/>
          <p:nvPr/>
        </p:nvSpPr>
        <p:spPr>
          <a:xfrm>
            <a:off x="444843" y="4943475"/>
            <a:ext cx="6358855" cy="3651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5906611" y="4527475"/>
            <a:ext cx="2172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transaction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6608807" y="6289919"/>
            <a:ext cx="141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Protocol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895" y="2181931"/>
            <a:ext cx="7516274" cy="3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9"/>
          <p:cNvSpPr txBox="1">
            <a:spLocks noGrp="1"/>
          </p:cNvSpPr>
          <p:nvPr>
            <p:ph type="title"/>
          </p:nvPr>
        </p:nvSpPr>
        <p:spPr>
          <a:xfrm>
            <a:off x="477794" y="89413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altLang="zh-TW" dirty="0" err="1"/>
              <a:t>tb_chnl_tester.v</a:t>
            </a:r>
            <a:r>
              <a:rPr lang="en-US" altLang="zh-TW" dirty="0"/>
              <a:t> -&gt; TX</a:t>
            </a:r>
            <a:endParaRPr dirty="0"/>
          </a:p>
        </p:txBody>
      </p:sp>
      <p:sp>
        <p:nvSpPr>
          <p:cNvPr id="638" name="Google Shape;638;p49"/>
          <p:cNvSpPr txBox="1">
            <a:spLocks noGrp="1"/>
          </p:cNvSpPr>
          <p:nvPr>
            <p:ph type="body" idx="1"/>
          </p:nvPr>
        </p:nvSpPr>
        <p:spPr>
          <a:xfrm>
            <a:off x="477795" y="978413"/>
            <a:ext cx="8254313" cy="166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testbench中有模擬RIFFA TX傳輸行為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在符合條件時接收資料，並讓cur_output_idx 增加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把CHNL_TX_DATA的資料跟golden比較</a:t>
            </a:r>
            <a:endParaRPr/>
          </a:p>
        </p:txBody>
      </p:sp>
      <p:sp>
        <p:nvSpPr>
          <p:cNvPr id="639" name="Google Shape;639;p4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40" name="Google Shape;640;p4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641" name="Google Shape;641;p49"/>
          <p:cNvSpPr txBox="1"/>
          <p:nvPr/>
        </p:nvSpPr>
        <p:spPr>
          <a:xfrm>
            <a:off x="1001353" y="5833821"/>
            <a:ext cx="71412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極度建議用RTL模擬完chnl_tester再上板測試</a:t>
            </a:r>
            <a:endParaRPr sz="2400"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珍惜生命，盡量不要以燒板子的方式debug</a:t>
            </a:r>
            <a:endParaRPr sz="2400"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652895" y="3215129"/>
            <a:ext cx="5234896" cy="251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9"/>
          <p:cNvSpPr txBox="1"/>
          <p:nvPr/>
        </p:nvSpPr>
        <p:spPr>
          <a:xfrm>
            <a:off x="4476699" y="2809788"/>
            <a:ext cx="141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Protocol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587229" y="3457623"/>
            <a:ext cx="8405769" cy="15642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5821485" y="5100679"/>
            <a:ext cx="2172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transaction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>
            <a:spLocks noGrp="1"/>
          </p:cNvSpPr>
          <p:nvPr>
            <p:ph type="title"/>
          </p:nvPr>
        </p:nvSpPr>
        <p:spPr>
          <a:xfrm>
            <a:off x="306345" y="266700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/>
              <a:t>Some hints</a:t>
            </a:r>
            <a:endParaRPr dirty="0"/>
          </a:p>
        </p:txBody>
      </p:sp>
      <p:sp>
        <p:nvSpPr>
          <p:cNvPr id="659" name="Google Shape;659;p51"/>
          <p:cNvSpPr txBox="1">
            <a:spLocks noGrp="1"/>
          </p:cNvSpPr>
          <p:nvPr>
            <p:ph type="body" idx="1"/>
          </p:nvPr>
        </p:nvSpPr>
        <p:spPr>
          <a:xfrm>
            <a:off x="477795" y="1058131"/>
            <a:ext cx="8254313" cy="319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RX/TX 可以同時進行傳輸，也就是RX在傳輸的同時讓chn_tester中的CHNL_TX訊號也拉高來進行傳輸，但要注意REN,VALID等訊號的控制要寫好。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RX/TX 可以交互進行傳輸，利用RX_REN來使RX傳輸暫停，或使用TX_VALID訊號來使TX傳輸暫停，來控制在特定情況時要使用TX還是RX方向的傳輸。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善用tb_chnl_tester或signal_tap來檢查RIFFA</a:t>
            </a: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interface有哪裡是沒有處理好的</a:t>
            </a: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dirty="0"/>
          </a:p>
        </p:txBody>
      </p:sp>
      <p:sp>
        <p:nvSpPr>
          <p:cNvPr id="660" name="Google Shape;660;p5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61" name="Google Shape;661;p5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"/>
          <p:cNvSpPr txBox="1">
            <a:spLocks noGrp="1"/>
          </p:cNvSpPr>
          <p:nvPr>
            <p:ph type="title"/>
          </p:nvPr>
        </p:nvSpPr>
        <p:spPr>
          <a:xfrm>
            <a:off x="477795" y="46072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/>
              <a:t>Signal Tap</a:t>
            </a:r>
            <a:endParaRPr dirty="0"/>
          </a:p>
        </p:txBody>
      </p:sp>
      <p:sp>
        <p:nvSpPr>
          <p:cNvPr id="651" name="Google Shape;651;p5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https://hackmd.io/@VdgkdLfjTJqoAqqkM8zAvA/rk10ItfPR</a:t>
            </a:r>
            <a:endParaRPr lang="en-US"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有使用上問題的話可以詢問曾泓瑜學長或</a:t>
            </a:r>
            <a:r>
              <a:rPr lang="en-US" altLang="zh-TW" dirty="0">
                <a:latin typeface="DFKai-SB"/>
                <a:ea typeface="DFKai-SB"/>
                <a:cs typeface="DFKai-SB"/>
                <a:sym typeface="DFKai-SB"/>
              </a:rPr>
              <a:t>google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直接搜尋關鍵字</a:t>
            </a:r>
            <a:endParaRPr lang="zh-TW" altLang="en-US" dirty="0"/>
          </a:p>
        </p:txBody>
      </p:sp>
      <p:sp>
        <p:nvSpPr>
          <p:cNvPr id="652" name="Google Shape;652;p5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53" name="Google Shape;653;p5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B56FA3-E031-44A4-B9EF-DED30AB1F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128103"/>
            <a:ext cx="5984986" cy="41444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FPU IP</a:t>
            </a:r>
            <a:endParaRPr dirty="0"/>
          </a:p>
        </p:txBody>
      </p:sp>
      <p:sp>
        <p:nvSpPr>
          <p:cNvPr id="484" name="Google Shape;484;p33"/>
          <p:cNvSpPr txBox="1">
            <a:spLocks noGrp="1"/>
          </p:cNvSpPr>
          <p:nvPr>
            <p:ph type="body" idx="1"/>
          </p:nvPr>
        </p:nvSpPr>
        <p:spPr>
          <a:xfrm>
            <a:off x="527490" y="1331595"/>
            <a:ext cx="8254313" cy="516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Tools    &gt; IP catalog &gt; Library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Library &gt; Basic Functions &gt; Arithmetic &gt; ALTERA_FP_FUCTIONS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Example File name: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FPU_add_sub.v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zh-TW" altLang="en-US" dirty="0"/>
              <a:t>選擇儲存的檔案名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(save IP variation)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file will be connect to .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 automatically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generated files will be generated at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prj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 directory</a:t>
            </a:r>
            <a:endParaRPr dirty="0"/>
          </a:p>
        </p:txBody>
      </p:sp>
      <p:sp>
        <p:nvSpPr>
          <p:cNvPr id="485" name="Google Shape;485;p3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86" name="Google Shape;486;p3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4408" y="223654"/>
            <a:ext cx="3192514" cy="133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7813" y="1909693"/>
            <a:ext cx="2844673" cy="126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90" y="3278329"/>
            <a:ext cx="6508376" cy="219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7663" y="3278329"/>
            <a:ext cx="3989259" cy="219792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3"/>
          <p:cNvSpPr/>
          <p:nvPr/>
        </p:nvSpPr>
        <p:spPr>
          <a:xfrm>
            <a:off x="4950441" y="4082303"/>
            <a:ext cx="864872" cy="27454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5572659" y="4639674"/>
            <a:ext cx="22749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3 stages pipeline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check performance</a:t>
            </a:r>
            <a:endParaRPr sz="16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Adventure time</a:t>
            </a:r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RIFFA original paper: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http://kastner.ucsd.edu/wp-content/uploads/2014/04/admin/fpl-riffa2.pdf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https://github.com/KastnerRG/riffa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這些網站裡可能有意想不到的寶藏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88" name="Google Shape;288;p1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289" name="Google Shape;289;p18" descr="酷狗老皮- 維基百科，自由的百科全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4225" y="4410168"/>
            <a:ext cx="892162" cy="119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>
            <a:spLocks noGrp="1"/>
          </p:cNvSpPr>
          <p:nvPr>
            <p:ph type="body" idx="1"/>
          </p:nvPr>
        </p:nvSpPr>
        <p:spPr>
          <a:xfrm>
            <a:off x="477795" y="888484"/>
            <a:ext cx="8254313" cy="289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It is recommended that you separate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design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RIFFA transmission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part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Use testbench to complete and debug your design.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Put your design into RIFFA channel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chnl_tester.v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Use testbench to complete RIFFA channel with your design concluded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Complete C++ interface , print and check pattern from C++ interface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Compile and test on FPGA  -&gt;	 d(`･∀･)b 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2322219" y="4169592"/>
            <a:ext cx="3782290" cy="1008610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477795" y="170719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Recommended design flow</a:t>
            </a: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ldNum" idx="12"/>
          </p:nvPr>
        </p:nvSpPr>
        <p:spPr>
          <a:xfrm>
            <a:off x="6937860" y="650124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2571598" y="4394036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2571598" y="5669652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Testbench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484684" y="5780087"/>
            <a:ext cx="1755609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generator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15"/>
          <p:cNvCxnSpPr>
            <a:stCxn id="242" idx="3"/>
            <a:endCxn id="241" idx="1"/>
          </p:cNvCxnSpPr>
          <p:nvPr/>
        </p:nvCxnSpPr>
        <p:spPr>
          <a:xfrm>
            <a:off x="2240293" y="5964753"/>
            <a:ext cx="331200" cy="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p15"/>
          <p:cNvCxnSpPr/>
          <p:nvPr/>
        </p:nvCxnSpPr>
        <p:spPr>
          <a:xfrm rot="10800000" flipH="1">
            <a:off x="2970611" y="4984238"/>
            <a:ext cx="8313" cy="68164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p15"/>
          <p:cNvCxnSpPr/>
          <p:nvPr/>
        </p:nvCxnSpPr>
        <p:spPr>
          <a:xfrm>
            <a:off x="3909949" y="4984238"/>
            <a:ext cx="0" cy="681646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p15"/>
          <p:cNvSpPr/>
          <p:nvPr/>
        </p:nvSpPr>
        <p:spPr>
          <a:xfrm>
            <a:off x="4443023" y="4209370"/>
            <a:ext cx="1693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RIFFA Channel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43085" y="4378796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 C++ interface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8" name="Google Shape;248;p15"/>
          <p:cNvCxnSpPr>
            <a:stCxn id="237" idx="3"/>
            <a:endCxn id="247" idx="1"/>
          </p:cNvCxnSpPr>
          <p:nvPr/>
        </p:nvCxnSpPr>
        <p:spPr>
          <a:xfrm>
            <a:off x="6104509" y="4673897"/>
            <a:ext cx="538500" cy="0"/>
          </a:xfrm>
          <a:prstGeom prst="straightConnector1">
            <a:avLst/>
          </a:prstGeom>
          <a:noFill/>
          <a:ln w="9525" cap="flat" cmpd="sng">
            <a:solidFill>
              <a:srgbClr val="17161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49" name="Google Shape;249;p15"/>
          <p:cNvSpPr/>
          <p:nvPr/>
        </p:nvSpPr>
        <p:spPr>
          <a:xfrm>
            <a:off x="308638" y="4169592"/>
            <a:ext cx="6083772" cy="2587088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2718597" y="3783316"/>
            <a:ext cx="11913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ASIC flow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2322219" y="4164254"/>
            <a:ext cx="6257582" cy="1013947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6937860" y="3770385"/>
            <a:ext cx="12427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flow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4443023" y="5672339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Testbench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chnl_tester.v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15"/>
          <p:cNvCxnSpPr/>
          <p:nvPr/>
        </p:nvCxnSpPr>
        <p:spPr>
          <a:xfrm rot="10800000">
            <a:off x="4871610" y="5176098"/>
            <a:ext cx="0" cy="48978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5" name="Google Shape;255;p15"/>
          <p:cNvCxnSpPr/>
          <p:nvPr/>
        </p:nvCxnSpPr>
        <p:spPr>
          <a:xfrm>
            <a:off x="5810948" y="5217979"/>
            <a:ext cx="0" cy="44790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6" name="Google Shape;256;p15"/>
          <p:cNvCxnSpPr>
            <a:endCxn id="253" idx="2"/>
          </p:cNvCxnSpPr>
          <p:nvPr/>
        </p:nvCxnSpPr>
        <p:spPr>
          <a:xfrm rot="10800000" flipH="1">
            <a:off x="4730855" y="6262541"/>
            <a:ext cx="614100" cy="29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7" name="Google Shape;257;p15"/>
          <p:cNvCxnSpPr>
            <a:stCxn id="242" idx="2"/>
          </p:cNvCxnSpPr>
          <p:nvPr/>
        </p:nvCxnSpPr>
        <p:spPr>
          <a:xfrm>
            <a:off x="1362489" y="6149419"/>
            <a:ext cx="114000" cy="35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15"/>
          <p:cNvCxnSpPr/>
          <p:nvPr/>
        </p:nvCxnSpPr>
        <p:spPr>
          <a:xfrm>
            <a:off x="1476462" y="6501242"/>
            <a:ext cx="3254427" cy="563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15"/>
          <p:cNvCxnSpPr/>
          <p:nvPr/>
        </p:nvCxnSpPr>
        <p:spPr>
          <a:xfrm>
            <a:off x="7564983" y="4968998"/>
            <a:ext cx="0" cy="356062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260;p15"/>
          <p:cNvSpPr/>
          <p:nvPr/>
        </p:nvSpPr>
        <p:spPr>
          <a:xfrm>
            <a:off x="6723715" y="5315899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pattern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15"/>
          <p:cNvSpPr/>
          <p:nvPr/>
        </p:nvSpPr>
        <p:spPr>
          <a:xfrm rot="-706008">
            <a:off x="6309546" y="5765918"/>
            <a:ext cx="377984" cy="2433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6378363" y="5984262"/>
            <a:ext cx="19241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Should be same pattern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4" t="-11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3374967" y="2252678"/>
            <a:ext cx="1945178" cy="3823855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RAM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1321209" y="2252678"/>
            <a:ext cx="11687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9" name="Google Shape;299;p19"/>
          <p:cNvCxnSpPr>
            <a:stCxn id="298" idx="3"/>
          </p:cNvCxnSpPr>
          <p:nvPr/>
        </p:nvCxnSpPr>
        <p:spPr>
          <a:xfrm rot="10800000" flipH="1">
            <a:off x="2489990" y="2435544"/>
            <a:ext cx="8850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19"/>
          <p:cNvSpPr/>
          <p:nvPr/>
        </p:nvSpPr>
        <p:spPr>
          <a:xfrm>
            <a:off x="2957416" y="2620224"/>
            <a:ext cx="365760" cy="3454523"/>
          </a:xfrm>
          <a:prstGeom prst="downArrow">
            <a:avLst>
              <a:gd name="adj1" fmla="val 26271"/>
              <a:gd name="adj2" fmla="val 50000"/>
            </a:avLst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 rot="10800000">
            <a:off x="5371936" y="2252678"/>
            <a:ext cx="365760" cy="3454523"/>
          </a:xfrm>
          <a:prstGeom prst="downArrow">
            <a:avLst>
              <a:gd name="adj1" fmla="val 26271"/>
              <a:gd name="adj2" fmla="val 50000"/>
            </a:avLst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19"/>
          <p:cNvCxnSpPr/>
          <p:nvPr/>
        </p:nvCxnSpPr>
        <p:spPr>
          <a:xfrm rot="10800000" flipH="1">
            <a:off x="5320145" y="5923299"/>
            <a:ext cx="884977" cy="17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19"/>
          <p:cNvSpPr txBox="1"/>
          <p:nvPr/>
        </p:nvSpPr>
        <p:spPr>
          <a:xfrm>
            <a:off x="6194460" y="5738633"/>
            <a:ext cx="1268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output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05" name="Google Shape;305;p19"/>
          <p:cNvSpPr txBox="1"/>
          <p:nvPr/>
        </p:nvSpPr>
        <p:spPr>
          <a:xfrm>
            <a:off x="1907177" y="3918857"/>
            <a:ext cx="11338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 txBox="1"/>
          <p:nvPr/>
        </p:nvSpPr>
        <p:spPr>
          <a:xfrm>
            <a:off x="5638203" y="3441657"/>
            <a:ext cx="12171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DE5-Net FPGA Development Kit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https://www.terasic.com.tw/cgi-bin/page/archive.pl?Language=Taiwan&amp;CategoryNo=159&amp;No=726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Altera Stratix® V GX FPGA (5SGXEA7N2F45C2)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Lots of resources in the web, includes user manual and CD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10 LEDs / 4 push-buttons / 4 slide switches / 2 seven-segment displays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622,000 logic elements (LEs)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50-Mbits embedded memory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512 18-bit x 18-bit multipliers / 256 27-bit x 27-bit DSP blocks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161" y="4188218"/>
            <a:ext cx="5427677" cy="252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Channel tester: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14" name="Google Shape;3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1566" y="1252152"/>
            <a:ext cx="4702041" cy="147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95" y="2822985"/>
            <a:ext cx="4411362" cy="265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2044" y="2822985"/>
            <a:ext cx="3780064" cy="199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2044" y="4999645"/>
            <a:ext cx="1955590" cy="1442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20"/>
          <p:cNvSpPr txBox="1"/>
          <p:nvPr/>
        </p:nvSpPr>
        <p:spPr>
          <a:xfrm>
            <a:off x="7431585" y="5551692"/>
            <a:ext cx="1446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Plugged design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20"/>
          <p:cNvSpPr/>
          <p:nvPr/>
        </p:nvSpPr>
        <p:spPr>
          <a:xfrm rot="10800000">
            <a:off x="6970521" y="5643305"/>
            <a:ext cx="436891" cy="15532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4094205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Inferred dual port Block RAM: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132" y="1764414"/>
            <a:ext cx="3797332" cy="4582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4694464" y="1252152"/>
            <a:ext cx="423452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template memory file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 🡪 File 🡪 New file 🡪 Verilog HDL file</a:t>
            </a:r>
            <a:endParaRPr dirty="0"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template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˗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Verilog HDL</a:t>
            </a:r>
            <a:endParaRPr dirty="0"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lots of template to use</a:t>
            </a:r>
            <a:endParaRPr dirty="0"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RAM by your own</a:t>
            </a:r>
            <a:endParaRPr dirty="0"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927" y="2469571"/>
            <a:ext cx="4112059" cy="48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>
            <a:off x="7105650" y="2686050"/>
            <a:ext cx="285750" cy="26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Download sample code: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Generate pattern from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bram_wrapper.m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(done)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Check design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Only need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bram_wrapper.v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in.dat out.dat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tb_bram.v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for simulation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Source file: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/cad/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source.cshrc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 design: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ncverilog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tb_bram.v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bram_wrapper.v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access+r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 RIFFA + design: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test_chnl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 - RTL simulation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340" name="Google Shape;340;p22"/>
          <p:cNvGrpSpPr/>
          <p:nvPr/>
        </p:nvGrpSpPr>
        <p:grpSpPr>
          <a:xfrm>
            <a:off x="914114" y="1508271"/>
            <a:ext cx="3448328" cy="1631405"/>
            <a:chOff x="942689" y="1867459"/>
            <a:chExt cx="3448328" cy="1631405"/>
          </a:xfrm>
        </p:grpSpPr>
        <p:pic>
          <p:nvPicPr>
            <p:cNvPr id="341" name="Google Shape;341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8325" y="2160105"/>
              <a:ext cx="1495634" cy="447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14489" y="2022283"/>
              <a:ext cx="1276528" cy="147658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43" name="Google Shape;343;p22"/>
            <p:cNvSpPr/>
            <p:nvPr/>
          </p:nvSpPr>
          <p:spPr>
            <a:xfrm>
              <a:off x="1048325" y="2160105"/>
              <a:ext cx="930224" cy="22386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4" name="Google Shape;344;p22"/>
            <p:cNvCxnSpPr/>
            <p:nvPr/>
          </p:nvCxnSpPr>
          <p:spPr>
            <a:xfrm>
              <a:off x="1978549" y="2383973"/>
              <a:ext cx="1135940" cy="111489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45" name="Google Shape;345;p22"/>
            <p:cNvCxnSpPr/>
            <p:nvPr/>
          </p:nvCxnSpPr>
          <p:spPr>
            <a:xfrm rot="10800000" flipH="1">
              <a:off x="1978549" y="2021347"/>
              <a:ext cx="1135940" cy="13875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46" name="Google Shape;346;p22"/>
            <p:cNvSpPr txBox="1"/>
            <p:nvPr/>
          </p:nvSpPr>
          <p:spPr>
            <a:xfrm>
              <a:off x="942689" y="1867459"/>
              <a:ext cx="8980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Practice 1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7" name="Google Shape;347;p2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2021/07/30</a:t>
            </a:r>
            <a:endParaRPr dirty="0"/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0164" y="5291235"/>
            <a:ext cx="3686197" cy="146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 - FPGA simulation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Open Quartus II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(License file: 25000@140.112.33.164)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Quartus 17.0: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Copy RIFFA from workstation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 -r 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/ds1515/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/riffa_2.2.2/ ./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Open Project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Located at:</a:t>
            </a:r>
            <a:endParaRPr dirty="0"/>
          </a:p>
          <a:p>
            <a:pPr marL="62865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/altera/</a:t>
            </a:r>
            <a:r>
              <a:rPr lang="en-US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/prj/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DE#Gen#x#lf###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.qpf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600"/>
              <a:buChar char="˗"/>
            </a:pPr>
            <a:r>
              <a:rPr lang="en-US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de#: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de5 / de5a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1600"/>
              <a:buChar char="˗"/>
            </a:pP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###: we use </a:t>
            </a:r>
            <a:r>
              <a:rPr lang="en-US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DE5Gen2x8If128</a:t>
            </a:r>
            <a:endParaRPr b="1" u="sng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3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Our FPGA: </a:t>
            </a:r>
            <a:r>
              <a:rPr lang="en-US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</a:t>
            </a:r>
            <a:endParaRPr b="1" u="sng" dirty="0">
              <a:solidFill>
                <a:srgbClr val="FF0000"/>
              </a:solidFill>
            </a:endParaRPr>
          </a:p>
          <a:p>
            <a:pPr marL="1371600" lvl="3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PCIe Spec: generation 2; 8 lanes; 128 bits width (250 MHz)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13" y="5161935"/>
            <a:ext cx="7264391" cy="13991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23"/>
          <p:cNvGraphicFramePr/>
          <p:nvPr>
            <p:extLst>
              <p:ext uri="{D42A27DB-BD31-4B8C-83A1-F6EECF244321}">
                <p14:modId xmlns:p14="http://schemas.microsoft.com/office/powerpoint/2010/main" val="2960015760"/>
              </p:ext>
            </p:extLst>
          </p:nvPr>
        </p:nvGraphicFramePr>
        <p:xfrm>
          <a:off x="6348680" y="4303353"/>
          <a:ext cx="2317525" cy="609620"/>
        </p:xfrm>
        <a:graphic>
          <a:graphicData uri="http://schemas.openxmlformats.org/drawingml/2006/table">
            <a:tbl>
              <a:tblPr firstRow="1" bandRow="1">
                <a:noFill/>
                <a:tableStyleId>{9A529AEC-49ED-4D0A-81CD-03B23D9B34B1}</a:tableStyleId>
              </a:tblPr>
              <a:tblGrid>
                <a:gridCol w="74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Gen2x8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 MHz/ 128 bits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Gen2x4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125 MHz/ 128 bits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" name="Google Shape;358;p2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75248C-BA33-4362-BE4D-C8FB5B76BB5C}"/>
              </a:ext>
            </a:extLst>
          </p:cNvPr>
          <p:cNvSpPr txBox="1"/>
          <p:nvPr/>
        </p:nvSpPr>
        <p:spPr>
          <a:xfrm>
            <a:off x="5049748" y="2193714"/>
            <a:ext cx="368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你也可以選擇不同版本的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Gen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RIFFA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支援多個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Gen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版本，但請確認你的主機板支援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介面，通常大多數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2x8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（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Gen2 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）配置的主機板都可以支援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444843" y="46072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166969" cy="199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4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Replace files in RIFFA directory: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33" y="1673097"/>
            <a:ext cx="1276528" cy="14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967283" y="2139045"/>
            <a:ext cx="1276528" cy="39188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967283" y="1749427"/>
            <a:ext cx="1276528" cy="1959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3013991" y="2192111"/>
            <a:ext cx="39715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path&gt;/riffa_2.2.2/source/fpga/riffa_hdl/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2343151" y="2245180"/>
            <a:ext cx="571500" cy="20164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3013991" y="1673097"/>
            <a:ext cx="41932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path&gt;/riffa_2.2.2/source/c_c++/linux/x64/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2343151" y="1726166"/>
            <a:ext cx="571500" cy="20164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477795" y="229888"/>
            <a:ext cx="60324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須先把sample_app裡面原有的資料全部刪除</a:t>
            </a:r>
            <a:endParaRPr dirty="0"/>
          </a:p>
        </p:txBody>
      </p:sp>
      <p:sp>
        <p:nvSpPr>
          <p:cNvPr id="375" name="Google Shape;375;p2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EBB0FF-7C3F-4645-9C39-648E49D0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180" y="2629612"/>
            <a:ext cx="3718363" cy="41334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04ED678-7BC4-4B1F-B3A3-416E266409C7}"/>
              </a:ext>
            </a:extLst>
          </p:cNvPr>
          <p:cNvSpPr txBox="1"/>
          <p:nvPr/>
        </p:nvSpPr>
        <p:spPr>
          <a:xfrm>
            <a:off x="5620241" y="3604721"/>
            <a:ext cx="3174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Project Navigator -&gt; Files -&gt; add/remove files in Project 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右鍵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Files)</a:t>
            </a: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bram_wrapper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(your design)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和你的 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chnl_tester.v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和所有你的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verilog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327" y="2222177"/>
            <a:ext cx="6051488" cy="40969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477795" y="48708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Compile: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(before compilation, Quartus will autosave your current process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qpf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file)</a:t>
            </a:r>
            <a:endParaRPr lang="en-US" altLang="zh-TW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(may take some time)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sldNum" idx="12"/>
          </p:nvPr>
        </p:nvSpPr>
        <p:spPr>
          <a:xfrm>
            <a:off x="6820415" y="631908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7189619" y="3549534"/>
            <a:ext cx="114558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2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cxnSp>
        <p:nvCxnSpPr>
          <p:cNvPr id="377" name="Google Shape;377;p24"/>
          <p:cNvCxnSpPr>
            <a:cxnSpLocks/>
          </p:cNvCxnSpPr>
          <p:nvPr/>
        </p:nvCxnSpPr>
        <p:spPr>
          <a:xfrm flipH="1" flipV="1">
            <a:off x="7043912" y="2671065"/>
            <a:ext cx="417202" cy="87846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7098415-BC55-47F7-6008-3C0D50178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4" y="4110621"/>
            <a:ext cx="2415941" cy="79143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D9074BB-7A39-2A81-05B9-EDE72D508D32}"/>
              </a:ext>
            </a:extLst>
          </p:cNvPr>
          <p:cNvSpPr txBox="1"/>
          <p:nvPr/>
        </p:nvSpPr>
        <p:spPr>
          <a:xfrm>
            <a:off x="426690" y="3434314"/>
            <a:ext cx="186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等右下角的進度顯示為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095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6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Additional settings (Supplement)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You can select different compiler settings for better compilation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 advanced setting, synthesis or fitter can make different result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 .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file, you can make these setting by command.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Ex. 16 parallel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compilier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setting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set_global_assignment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-name NUM_PARALLEL_PROCESSORS ALL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 is very important~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86" name="Google Shape;3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506" y="3607061"/>
            <a:ext cx="2961905" cy="3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2708" y="3877431"/>
            <a:ext cx="3056407" cy="283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603" y="1662692"/>
            <a:ext cx="7386794" cy="467917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7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Compilation report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5565613" y="3893720"/>
            <a:ext cx="1763193" cy="30680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5517988" y="3212788"/>
            <a:ext cx="1763193" cy="31580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242542" y="3606348"/>
            <a:ext cx="1547708" cy="16991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3972232" y="1128290"/>
            <a:ext cx="24036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attention to these</a:t>
            </a:r>
            <a:endParaRPr sz="20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0" name="Google Shape;400;p26"/>
          <p:cNvCxnSpPr>
            <a:cxnSpLocks/>
            <a:stCxn id="399" idx="2"/>
            <a:endCxn id="398" idx="0"/>
          </p:cNvCxnSpPr>
          <p:nvPr/>
        </p:nvCxnSpPr>
        <p:spPr>
          <a:xfrm rot="5400000">
            <a:off x="2556228" y="988528"/>
            <a:ext cx="2077989" cy="315765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p26"/>
          <p:cNvCxnSpPr>
            <a:cxnSpLocks/>
            <a:stCxn id="399" idx="2"/>
            <a:endCxn id="397" idx="0"/>
          </p:cNvCxnSpPr>
          <p:nvPr/>
        </p:nvCxnSpPr>
        <p:spPr>
          <a:xfrm rot="16200000" flipH="1">
            <a:off x="4944602" y="1757804"/>
            <a:ext cx="1684429" cy="12255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p26"/>
          <p:cNvCxnSpPr>
            <a:cxnSpLocks/>
            <a:stCxn id="399" idx="2"/>
            <a:endCxn id="396" idx="1"/>
          </p:cNvCxnSpPr>
          <p:nvPr/>
        </p:nvCxnSpPr>
        <p:spPr>
          <a:xfrm rot="16200000" flipH="1">
            <a:off x="4110448" y="2591958"/>
            <a:ext cx="2518764" cy="391566"/>
          </a:xfrm>
          <a:prstGeom prst="curvedConnector2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3" name="Google Shape;403;p2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2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8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Timing analyzer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WNS should be positive for all corners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2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11" name="Google Shape;411;p27"/>
          <p:cNvSpPr txBox="1"/>
          <p:nvPr/>
        </p:nvSpPr>
        <p:spPr>
          <a:xfrm>
            <a:off x="5360162" y="1552460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ok, but we’ll skip for now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2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13" name="Google Shape;4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94" y="1986609"/>
            <a:ext cx="7707012" cy="41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442" y="146177"/>
            <a:ext cx="2434195" cy="368582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2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9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Timequest timing analyzer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2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5498449" y="2246085"/>
            <a:ext cx="514350" cy="186872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7724775" y="3618772"/>
            <a:ext cx="411263" cy="12455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8"/>
          <p:cNvSpPr/>
          <p:nvPr/>
        </p:nvSpPr>
        <p:spPr>
          <a:xfrm rot="-5400000" flipH="1">
            <a:off x="7140725" y="4035177"/>
            <a:ext cx="457200" cy="488738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6342910" y="4920364"/>
            <a:ext cx="233910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此工具可找到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</a:t>
            </a:r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175" y="1663883"/>
            <a:ext cx="4679895" cy="15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1482" y="3415375"/>
            <a:ext cx="4855061" cy="280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PCIe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USB Blaster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12V Power Supply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02" y="2740298"/>
            <a:ext cx="7983098" cy="373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477795" y="2483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29"/>
          <p:cNvSpPr txBox="1">
            <a:spLocks noGrp="1"/>
          </p:cNvSpPr>
          <p:nvPr>
            <p:ph type="body" idx="1"/>
          </p:nvPr>
        </p:nvSpPr>
        <p:spPr>
          <a:xfrm>
            <a:off x="477795" y="916571"/>
            <a:ext cx="8192380" cy="4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Programmer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After finish compilation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cd &lt;your path&gt;/riffa_2.2.2/source/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/altera/</a:t>
            </a:r>
            <a:r>
              <a:rPr lang="en-US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/bit/</a:t>
            </a: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Run:   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jtagconfig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buNone/>
            </a:pP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這邊只有一個板子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DE5 standard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，所以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c=1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，如果發現有其他板子，看你要用哪塊，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就設定那個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c=1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會最快，因為離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CPU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最近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)</a:t>
            </a:r>
          </a:p>
          <a:p>
            <a:pPr marL="685800" lvl="1" indent="-228600"/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Run:   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quartus_pgm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-m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jtag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 1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-o “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p;</a:t>
            </a:r>
            <a:r>
              <a:rPr lang="en-US" altLang="zh-TW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.sof 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ppt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格式關係，如複製指令貼上，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””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括號請重打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1143000" lvl="2" indent="-228600">
              <a:buClr>
                <a:srgbClr val="FF0000"/>
              </a:buClr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compiled, </a:t>
            </a:r>
            <a:r>
              <a:rPr lang="en-US" altLang="zh-TW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.sof  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/bit/ folder</a:t>
            </a:r>
            <a:r>
              <a:rPr lang="zh-TW" alt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updated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>
              <a:buClr>
                <a:srgbClr val="FF0000"/>
              </a:buClr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這個指令會把電路燒上板子，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p;</a:t>
            </a:r>
            <a:r>
              <a:rPr lang="en-US" altLang="zh-TW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.sof ”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長得很奇怪但沒錯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1143000" lvl="2" indent="-228600">
              <a:buClr>
                <a:srgbClr val="FF0000"/>
              </a:buCl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下次想再重燒重跑只要有這個檔案就可了，不用再開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Quartus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2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7851" y="67632"/>
            <a:ext cx="3345127" cy="15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1ED344-394B-48A8-73A2-1287B39AA060}"/>
              </a:ext>
            </a:extLst>
          </p:cNvPr>
          <p:cNvSpPr txBox="1"/>
          <p:nvPr/>
        </p:nvSpPr>
        <p:spPr>
          <a:xfrm>
            <a:off x="831822" y="4916592"/>
            <a:ext cx="8045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 Run: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reboot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soft reboot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避免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server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安裝好的的</a:t>
            </a:r>
            <a:r>
              <a:rPr lang="en-US" altLang="zh-TW" sz="1600" u="sng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riffa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driver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看不到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FPGA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Don’t close the machine while others are compiling!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“top” to check other users’ usage</a:t>
            </a:r>
          </a:p>
        </p:txBody>
      </p:sp>
      <p:pic>
        <p:nvPicPr>
          <p:cNvPr id="10" name="圖片 9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D114341D-A5C8-0E3C-DD90-508698FE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44" y="5875107"/>
            <a:ext cx="7058034" cy="848372"/>
          </a:xfrm>
          <a:prstGeom prst="rect">
            <a:avLst/>
          </a:prstGeom>
        </p:spPr>
      </p:pic>
      <p:pic>
        <p:nvPicPr>
          <p:cNvPr id="11" name="圖片 10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117EB5E4-1D20-D09C-2E47-035D3422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49" y="2203289"/>
            <a:ext cx="6582666" cy="6361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2A24A9F5-74A0-03B8-B775-598CD6D9E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1D78644D-8FB9-8B61-6D91-6FD7EA720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B98B7DED-CEE4-BDB6-E62A-B609A4A75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9427B162-4CA5-E514-5AA7-C304432B6F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1D6FD37B-3D8B-9245-9889-110AD4662BF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5E997E75-D35C-8360-A16E-FC5E523A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47" y="1122609"/>
            <a:ext cx="3357452" cy="2752641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8C776372-5750-891A-1CDF-F493C69DF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791" y="1122609"/>
            <a:ext cx="3551317" cy="2748337"/>
          </a:xfrm>
          <a:prstGeom prst="rect">
            <a:avLst/>
          </a:prstGeom>
        </p:spPr>
      </p:pic>
      <p:pic>
        <p:nvPicPr>
          <p:cNvPr id="7" name="圖片 6" descr="一張含有 文字, 螢幕擷取畫面, 字型, 陳列 的圖片&#10;&#10;AI 產生的內容可能不正確。">
            <a:extLst>
              <a:ext uri="{FF2B5EF4-FFF2-40B4-BE49-F238E27FC236}">
                <a16:creationId xmlns:a16="http://schemas.microsoft.com/office/drawing/2014/main" id="{6E912E9B-C6A1-87AD-DFD5-0B0122B9E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02" y="3939387"/>
            <a:ext cx="5634994" cy="24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A6B14606-F516-1323-864E-2F474E44B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A171B83C-40A0-A29D-D2E3-2000D36F8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97CB7D0C-ACA7-52EF-EE2A-F5CF43E0D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		-- remember to change your files here ( check testutil.cpp)</a:t>
            </a:r>
            <a:endParaRPr lang="en-US"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&lt;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	//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multiples of 4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(up to 65536)</a:t>
            </a: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2A6FFD5F-A01D-502D-61BD-265DCB27D5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AA4D0B55-97E5-F8E8-443D-78252F075E2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1DD3DC5B-DDAE-2BEC-62D8-FA2ABD41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8" y="2018042"/>
            <a:ext cx="4141053" cy="3940128"/>
          </a:xfrm>
          <a:prstGeom prst="rect">
            <a:avLst/>
          </a:prstGeom>
        </p:spPr>
      </p:pic>
      <p:pic>
        <p:nvPicPr>
          <p:cNvPr id="9" name="圖片 8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22B9913C-9CD4-1D0C-655A-EF0B5EDF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41" y="2018041"/>
            <a:ext cx="4490516" cy="39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16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444900" y="540637"/>
            <a:ext cx="82542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Step-by-step guide</a:t>
            </a:r>
            <a:endParaRPr dirty="0"/>
          </a:p>
        </p:txBody>
      </p:sp>
      <p:sp>
        <p:nvSpPr>
          <p:cNvPr id="228" name="Google Shape;228;p14"/>
          <p:cNvSpPr txBox="1">
            <a:spLocks noGrp="1"/>
          </p:cNvSpPr>
          <p:nvPr>
            <p:ph type="body" idx="1"/>
          </p:nvPr>
        </p:nvSpPr>
        <p:spPr>
          <a:xfrm>
            <a:off x="448229" y="1332037"/>
            <a:ext cx="8117510" cy="195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只需修改input_memory與需傳輸的data大小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Input_memory與receive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memory皆為int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(32bit)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的memory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matrix，與TX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/RX的128bit對應關係為: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	TX/RX[n] = {mem[4n+3],mem[4n+2],mem[4n+1],mem[4n]}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生成memory時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以INT型別來操作</a:t>
            </a:r>
            <a:endParaRPr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9" name="Google Shape;229;p1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2" name="圖片 1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81544D97-0893-9E85-A774-0EDD5091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265"/>
          <a:stretch>
            <a:fillRect/>
          </a:stretch>
        </p:blipFill>
        <p:spPr>
          <a:xfrm>
            <a:off x="693444" y="3435088"/>
            <a:ext cx="7757111" cy="219766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D527E24B-6FA3-A03D-43CF-39FA747C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47D73525-B3FD-63ED-26F1-CC5571A629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83D92565-E5CC-CDC2-5E81-C52A86AEF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		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6F96D3F8-33E6-8B84-1231-BE38D384D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D2583B55-D649-452D-8098-967319912EB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2" name="Google Shape;615;p47">
            <a:extLst>
              <a:ext uri="{FF2B5EF4-FFF2-40B4-BE49-F238E27FC236}">
                <a16:creationId xmlns:a16="http://schemas.microsoft.com/office/drawing/2014/main" id="{F9FD9DA4-7ED0-B871-C3E4-8DEB436D29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5" y="1704890"/>
            <a:ext cx="4818120" cy="23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D32EF1E7-689C-3331-E0BA-C349BA40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15" y="1705811"/>
            <a:ext cx="3581900" cy="4896533"/>
          </a:xfrm>
          <a:prstGeom prst="rect">
            <a:avLst/>
          </a:prstGeom>
        </p:spPr>
      </p:pic>
      <p:pic>
        <p:nvPicPr>
          <p:cNvPr id="7" name="圖片 6" descr="一張含有 文字, 字型, 白色, 螢幕擷取畫面 的圖片&#10;&#10;AI 產生的內容可能不正確。">
            <a:extLst>
              <a:ext uri="{FF2B5EF4-FFF2-40B4-BE49-F238E27FC236}">
                <a16:creationId xmlns:a16="http://schemas.microsoft.com/office/drawing/2014/main" id="{6BEA4B84-F337-4C19-9D6F-C37C66DD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92" y="443518"/>
            <a:ext cx="4801270" cy="11059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B51CCB1-F71E-FCEA-EC8B-4AD8D65078A9}"/>
              </a:ext>
            </a:extLst>
          </p:cNvPr>
          <p:cNvSpPr txBox="1"/>
          <p:nvPr/>
        </p:nvSpPr>
        <p:spPr>
          <a:xfrm>
            <a:off x="473953" y="4217084"/>
            <a:ext cx="4818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其實可以自己調整你一次想傳輸的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量，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32-64-128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128 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，你真的想改請參考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appendix 1)</a:t>
            </a:r>
          </a:p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但記得在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testutil.cpp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裡面，你的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input_memory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output_memory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golden_output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，都是以一個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INT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為單位。</a:t>
            </a:r>
            <a:b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如果你使用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64/128 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RIFFA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會自己幫你收集幾個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INT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再丟給你。</a:t>
            </a:r>
          </a:p>
        </p:txBody>
      </p:sp>
    </p:spTree>
    <p:extLst>
      <p:ext uri="{BB962C8B-B14F-4D97-AF65-F5344CB8AC3E}">
        <p14:creationId xmlns:p14="http://schemas.microsoft.com/office/powerpoint/2010/main" val="811896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/>
          <p:cNvSpPr txBox="1">
            <a:spLocks noGrp="1"/>
          </p:cNvSpPr>
          <p:nvPr>
            <p:ph type="body" idx="1"/>
          </p:nvPr>
        </p:nvSpPr>
        <p:spPr>
          <a:xfrm>
            <a:off x="477795" y="1192943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 &lt;your path&gt;/riffa_2.2.2/source/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c_c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++/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/x64/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sample_app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 		//List FPGA info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0		//Reset FPGA 0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&lt;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	//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multiples of 4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(up to 65536)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zh-TW" dirty="0"/>
              <a:t># </a:t>
            </a:r>
            <a:r>
              <a:rPr lang="en-US" altLang="zh-TW" dirty="0" err="1"/>
              <a:t>numofdata</a:t>
            </a:r>
            <a:r>
              <a:rPr lang="en-US" altLang="zh-TW" dirty="0"/>
              <a:t>: 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的倍數，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假設你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PCIE width=128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沒改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因為一次傳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128bits=32*4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，長度需要看你想怎麼做而定</a:t>
            </a:r>
            <a:endParaRPr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447" name="Google Shape;447;p3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3513864" y="6361143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Congratulations !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50" name="Google Shape;45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6495" y="3510116"/>
            <a:ext cx="6609283" cy="28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文字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BDDE91BB-94DC-1035-A8AD-D97084144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8740"/>
            <a:ext cx="3337592" cy="11193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TODOs</a:t>
            </a:r>
            <a:endParaRPr dirty="0"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Follow the previous step-by-step guide to finish the FPGA part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3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00" name="Google Shape;500;p34"/>
          <p:cNvSpPr txBox="1"/>
          <p:nvPr/>
        </p:nvSpPr>
        <p:spPr>
          <a:xfrm>
            <a:off x="6705593" y="3179840"/>
            <a:ext cx="22870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see this, you passed the FPGA test.</a:t>
            </a:r>
            <a:r>
              <a: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 !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6212076" y="3595318"/>
            <a:ext cx="408215" cy="204107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97EAE5-AB83-41AD-AE89-EE570DC2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7" y="1951700"/>
            <a:ext cx="5534797" cy="39349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509" name="Google Shape;509;p3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10" name="Google Shape;51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</a:t>
            </a:r>
            <a:r>
              <a:rPr lang="en-US" sz="3600" dirty="0">
                <a:solidFill>
                  <a:srgbClr val="D8D8D8"/>
                </a:solidFill>
              </a:rPr>
              <a:t>: _CLK version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4: DE5a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5: Setting up FPGA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6: Modify I/O more output</a:t>
            </a:r>
            <a:endParaRPr sz="3600" dirty="0">
              <a:solidFill>
                <a:srgbClr val="D8D8D8"/>
              </a:solidFill>
            </a:endParaRPr>
          </a:p>
        </p:txBody>
      </p:sp>
      <p:sp>
        <p:nvSpPr>
          <p:cNvPr id="517" name="Google Shape;517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Modifying the PCIE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3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1/2/3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LANE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x1/x2/x4/x8/x16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62.5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Gen1x1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125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Gen1x2, Gen1x4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Gen2x1, Gen2x2, Gen2x4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Gen3x1, Gen3x2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250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Gen2x8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Gen3x4, Gen 3x8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3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DE5a-Net FPGA Development Kit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https://www.terasic.com.tw/cgi-bin/page/archive.pl?Language=Taiwan&amp;CategoryNo=229&amp;No=1138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Arria 10 GX FPGA (10AX115N2F45E1SG)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Lots of resources in the web, includes user manual and CD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8 LEDs / 4 push-buttons / 2 slide switches / 2 seven-segment displays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1150K logic elements (LEs)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67Mbits embedded memory (50Mbits?)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3036 18-bit x 19-bit multipliers / 1518 Variable-precision DSP blocks 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Modifying the PCIe on the Qsys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38"/>
          <p:cNvSpPr txBox="1">
            <a:spLocks noGrp="1"/>
          </p:cNvSpPr>
          <p:nvPr>
            <p:ph type="body" idx="1"/>
          </p:nvPr>
        </p:nvSpPr>
        <p:spPr>
          <a:xfrm>
            <a:off x="477796" y="1252152"/>
            <a:ext cx="818451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Double click 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QSysDE#Gen#x#lf###:pcie_system_inst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Areas to be edited are highlighted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Edit settings in PCIeDE#Gen#x#If### first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Then for XCVRCtrlGen#x#, and XDRVCtrlGen#x#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Edit </a:t>
            </a:r>
            <a:r>
              <a:rPr lang="en-US" sz="1400" i="1">
                <a:latin typeface="Times New Roman"/>
                <a:ea typeface="Times New Roman"/>
                <a:cs typeface="Times New Roman"/>
                <a:sym typeface="Times New Roman"/>
              </a:rPr>
              <a:t>Number of reconfiguration interfaces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accordingly</a:t>
            </a:r>
            <a:endParaRPr/>
          </a:p>
        </p:txBody>
      </p:sp>
      <p:sp>
        <p:nvSpPr>
          <p:cNvPr id="533" name="Google Shape;533;p3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34" name="Google Shape;534;p38"/>
          <p:cNvPicPr preferRelativeResize="0"/>
          <p:nvPr/>
        </p:nvPicPr>
        <p:blipFill rotWithShape="1">
          <a:blip r:embed="rId3">
            <a:alphaModFix/>
          </a:blip>
          <a:srcRect t="29203" b="15940"/>
          <a:stretch/>
        </p:blipFill>
        <p:spPr>
          <a:xfrm>
            <a:off x="6317539" y="1252152"/>
            <a:ext cx="2777158" cy="150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74" y="3164040"/>
            <a:ext cx="4840350" cy="317266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37" name="Google Shape;537;p38"/>
          <p:cNvSpPr txBox="1"/>
          <p:nvPr/>
        </p:nvSpPr>
        <p:spPr>
          <a:xfrm>
            <a:off x="262289" y="3164040"/>
            <a:ext cx="375621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2x8 to 2x4 (250MHz 🡪 125MHz)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Qsys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 Express IP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x8 🡪x4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XCVRCtrl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🡪 5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XCVRDrv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🡪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module file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C_NUM_LANES 8 🡪 4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Qsys PCIE 4~7 channel for RX and TX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setting for .qsf file for PCIE lane 4~7 (optional)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body" idx="1"/>
          </p:nvPr>
        </p:nvSpPr>
        <p:spPr>
          <a:xfrm>
            <a:off x="477796" y="1252152"/>
            <a:ext cx="818451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Go to assignment editor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Change Values accordingly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PCIE_GEN1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PCIE_GEN3</a:t>
            </a:r>
            <a:endParaRPr/>
          </a:p>
        </p:txBody>
      </p:sp>
      <p:sp>
        <p:nvSpPr>
          <p:cNvPr id="544" name="Google Shape;544;p3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545" name="Google Shape;5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850" y="2725595"/>
            <a:ext cx="6493844" cy="362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DE#Gen#x#lf###.v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Change parameter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C_PCI_DATA_WIDTH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IP QSysDE#Gen#x#If###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pcie_system_inst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.rx_st_data (rx_st_data[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C_PCI_DATA_WIDTH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-1:0]),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.tx_st_data (tx_st_data[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C_PCI_DATA_WIDTH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-1:0]),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i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53" name="Google Shape;553;p4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54" name="Google Shape;554;p4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lanes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1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DE#Gen#x#lf###.v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Change parameter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C_NUM_LANES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number of lanes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IP QSysDE#Gen#x#If###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pcie_system_inst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.pcieserial_tx_out0 (PCIE_TX_OUT[0]),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.pcieserial_tx_out1 (PCIE_TX_OUT[1]),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...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.pcieserial_tx_out# (PCIE_TX_OUT[#]),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.pcieserial_rx_in0  (PCIE_RX_IN[0]),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.pcieserial_rx_in1  (PCIE_RX_IN[1]),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...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.pcieserial_rx_in#  (PCIE_RX_IN[#]),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# = C_NUM_LANES - 1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assignment editor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Add PCIE_RX_IN[#], PCIE_RX_IN[#](n),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PCIE_TX_OUT[#], PCIE_TX_OUT[#](n),</a:t>
            </a:r>
            <a:endParaRPr/>
          </a:p>
        </p:txBody>
      </p:sp>
      <p:pic>
        <p:nvPicPr>
          <p:cNvPr id="561" name="Google Shape;5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079" y="2325262"/>
            <a:ext cx="32004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63" name="Google Shape;563;p4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HW1.</a:t>
            </a:r>
            <a:endParaRPr/>
          </a:p>
        </p:txBody>
      </p:sp>
      <p:sp>
        <p:nvSpPr>
          <p:cNvPr id="569" name="Google Shape;569;p42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speed will decade from 250MHz to 125MHz for Practice 2.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Make sure you finish this.</a:t>
            </a:r>
            <a:endParaRPr/>
          </a:p>
        </p:txBody>
      </p:sp>
      <p:sp>
        <p:nvSpPr>
          <p:cNvPr id="570" name="Google Shape;570;p4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71" name="Google Shape;571;p4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572" name="Google Shape;57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6939" y="2311628"/>
            <a:ext cx="362695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31" y="2311628"/>
            <a:ext cx="3672531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Appendix 2</a:t>
            </a:r>
            <a:r>
              <a:rPr lang="en-US" sz="3600" dirty="0"/>
              <a:t>: _CLK version</a:t>
            </a:r>
            <a:br>
              <a:rPr lang="en-US" sz="3600" dirty="0"/>
            </a:br>
            <a:r>
              <a:rPr lang="en-US" sz="3600" dirty="0">
                <a:solidFill>
                  <a:srgbClr val="D8D8D8"/>
                </a:solidFill>
              </a:rPr>
              <a:t>Appendix 4: DE5a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5: Setting up FPGA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6: Modify I/O more output</a:t>
            </a:r>
            <a:endParaRPr sz="3600" dirty="0">
              <a:solidFill>
                <a:srgbClr val="D8D8D8"/>
              </a:solidFill>
            </a:endParaRPr>
          </a:p>
        </p:txBody>
      </p:sp>
      <p:sp>
        <p:nvSpPr>
          <p:cNvPr id="595" name="Google Shape;595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596" name="Google Shape;596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DE5QGen2x8If128_CLK</a:t>
            </a:r>
            <a:endParaRPr/>
          </a:p>
        </p:txBody>
      </p:sp>
      <p:sp>
        <p:nvSpPr>
          <p:cNvPr id="602" name="Google Shape;602;p4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 hdl file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Top module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Use QSys to generate different clock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/>
              <a:t>Open QSys file in ip directory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/>
              <a:t>Modify the pll_0 IP for different clock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/>
              <a:t>You can change the export name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/>
              <a:t>Ensure consistency on QSys and Top module Qsys definition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There are twelve clock in RIFFA example, just delete some of them.</a:t>
            </a:r>
            <a:endParaRPr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03" name="Google Shape;603;p4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605" name="Google Shape;60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25301"/>
            <a:ext cx="9144000" cy="224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4976" y="1103126"/>
            <a:ext cx="3590877" cy="182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>
            <a:spLocks noGrp="1"/>
          </p:cNvSpPr>
          <p:nvPr>
            <p:ph type="title"/>
          </p:nvPr>
        </p:nvSpPr>
        <p:spPr>
          <a:xfrm>
            <a:off x="468403" y="13898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Using _CLK version</a:t>
            </a:r>
            <a:endParaRPr/>
          </a:p>
        </p:txBody>
      </p:sp>
      <p:sp>
        <p:nvSpPr>
          <p:cNvPr id="612" name="Google Shape;612;p47"/>
          <p:cNvSpPr txBox="1">
            <a:spLocks noGrp="1"/>
          </p:cNvSpPr>
          <p:nvPr>
            <p:ph type="body" idx="1"/>
          </p:nvPr>
        </p:nvSpPr>
        <p:spPr>
          <a:xfrm>
            <a:off x="477795" y="681035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Open riffa_2.2.2/source/</a:t>
            </a:r>
            <a:r>
              <a:rPr lang="en-US" dirty="0" err="1"/>
              <a:t>fpga</a:t>
            </a:r>
            <a:r>
              <a:rPr lang="en-US" dirty="0"/>
              <a:t>/altera/de5/</a:t>
            </a:r>
            <a:r>
              <a:rPr lang="en-US" dirty="0">
                <a:solidFill>
                  <a:srgbClr val="FF0000"/>
                </a:solidFill>
              </a:rPr>
              <a:t>DE5QGen2x8If128_CLK</a:t>
            </a:r>
            <a:r>
              <a:rPr lang="en-US" dirty="0"/>
              <a:t>/</a:t>
            </a:r>
            <a:r>
              <a:rPr lang="en-US" dirty="0" err="1"/>
              <a:t>hdl</a:t>
            </a:r>
            <a:r>
              <a:rPr lang="en-US" dirty="0"/>
              <a:t>/DE5QGen2x8If128_CLK.v“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Change module parameter: C_NUM_CHNL to 1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底下會有12個chnl_tester的instance，只留下你想要用的那個clk頻率的instance就好，其餘刪掉，並記得修改好線路編號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可參考雲端硬碟中的</a:t>
            </a:r>
            <a:r>
              <a:rPr lang="en-US" dirty="0"/>
              <a:t>DE5QGen2x8If128_CLK.v </a:t>
            </a:r>
            <a:r>
              <a:rPr lang="en-US" dirty="0" err="1"/>
              <a:t>範例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quartus開啟project時記得打開_CLK版本的資料夾，燒到FPGA上時也是記得用_CLK版本的資料夾，接下來所有步驟相同，.sdc部分其實本來就已經設定好了，不用特意修改</a:t>
            </a:r>
            <a:endParaRPr dirty="0"/>
          </a:p>
        </p:txBody>
      </p:sp>
      <p:sp>
        <p:nvSpPr>
          <p:cNvPr id="613" name="Google Shape;613;p4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14" name="Google Shape;614;p4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615" name="Google Shape;6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4" y="4429345"/>
            <a:ext cx="4696480" cy="235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5560" y="4036130"/>
            <a:ext cx="4472939" cy="274621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7"/>
          <p:cNvSpPr/>
          <p:nvPr/>
        </p:nvSpPr>
        <p:spPr>
          <a:xfrm>
            <a:off x="3137483" y="4941116"/>
            <a:ext cx="184557" cy="2852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5486401" y="5226341"/>
            <a:ext cx="763398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/>
            </a:br>
            <a:r>
              <a:rPr lang="en-US" sz="3600"/>
              <a:t>Appendix 4: DE5a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5: Setting up FPGA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6: Modify I/O more output</a:t>
            </a:r>
            <a:endParaRPr sz="3600">
              <a:solidFill>
                <a:srgbClr val="D8D8D8"/>
              </a:solidFill>
            </a:endParaRPr>
          </a:p>
        </p:txBody>
      </p:sp>
      <p:sp>
        <p:nvSpPr>
          <p:cNvPr id="667" name="Google Shape;667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Data at</a:t>
            </a:r>
            <a:endParaRPr/>
          </a:p>
        </p:txBody>
      </p:sp>
      <p:sp>
        <p:nvSpPr>
          <p:cNvPr id="674" name="Google Shape;674;p5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\\Bl430_ds918p\bl430_ds918p\MD501 Master Data\R07_黃家翰\Thesis\Oral_Presentation</a:t>
            </a:r>
            <a:endParaRPr/>
          </a:p>
        </p:txBody>
      </p:sp>
      <p:sp>
        <p:nvSpPr>
          <p:cNvPr id="675" name="Google Shape;675;p5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notion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https://bl430fpga.notion.site/bl430fpga/BL430-FPGA-bc15283eff644dbb99361cf0e3277a40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547" y="2281159"/>
            <a:ext cx="7382905" cy="332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4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4: DE5a</a:t>
            </a:r>
            <a:br>
              <a:rPr lang="en-US" sz="3600"/>
            </a:br>
            <a:r>
              <a:rPr lang="en-US" sz="3600"/>
              <a:t>Appendix 5: Setting up FPGA</a:t>
            </a:r>
            <a:br>
              <a:rPr lang="en-US" sz="3600"/>
            </a:br>
            <a:r>
              <a:rPr lang="en-US" sz="3600">
                <a:solidFill>
                  <a:srgbClr val="D8D8D8"/>
                </a:solidFill>
              </a:rPr>
              <a:t>Appendix 6: Modify I/O more output</a:t>
            </a:r>
            <a:endParaRPr sz="3600">
              <a:solidFill>
                <a:srgbClr val="D8D8D8"/>
              </a:solidFill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FPGA server</a:t>
            </a:r>
            <a:endParaRPr/>
          </a:p>
        </p:txBody>
      </p:sp>
      <p:sp>
        <p:nvSpPr>
          <p:cNvPr id="689" name="Google Shape;689;p5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Install CentOS or Ubuntu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Change BIOS for Linux system, close windows secure reboot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Install RIFFA by the PDF file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690" name="Google Shape;690;p5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91" name="Google Shape;691;p5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4: DE5a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5: Setting up FPGA</a:t>
            </a:r>
            <a:br>
              <a:rPr lang="en-US" sz="3600"/>
            </a:br>
            <a:r>
              <a:rPr lang="en-US" sz="3600"/>
              <a:t>Appendix 6: Modify I/O more output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698" name="Google Shape;698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I/O data</a:t>
            </a:r>
            <a:endParaRPr/>
          </a:p>
        </p:txBody>
      </p:sp>
      <p:sp>
        <p:nvSpPr>
          <p:cNvPr id="704" name="Google Shape;704;p5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In </a:t>
            </a:r>
            <a:r>
              <a:rPr lang="en-US" dirty="0" err="1"/>
              <a:t>chnl_tester</a:t>
            </a:r>
            <a:r>
              <a:rPr lang="en-US" dirty="0"/>
              <a:t>, total number of data to transfer is in line 134, </a:t>
            </a:r>
            <a:r>
              <a:rPr lang="en-US" dirty="0" err="1"/>
              <a:t>numData</a:t>
            </a:r>
            <a:r>
              <a:rPr lang="en-US" dirty="0"/>
              <a:t>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rLen</a:t>
            </a:r>
            <a:r>
              <a:rPr lang="en-US" dirty="0"/>
              <a:t>[21:2]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You can change the bits at most to [31:2] for more input or output data.</a:t>
            </a:r>
            <a:endParaRPr dirty="0"/>
          </a:p>
        </p:txBody>
      </p:sp>
      <p:sp>
        <p:nvSpPr>
          <p:cNvPr id="705" name="Google Shape;705;p5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706" name="Google Shape;706;p5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Server list</a:t>
            </a:r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resources in our lab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https://available-soursop-b6e.notion.site/Server-78a8b54198244cdca3d603d70ed0397c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若對server有問題的話可以詢問伺服器管理員:曾泓瑜學長與黃政勳學長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9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RIFFA: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Reusable Integration Framework for FPGA Accelerators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Requires a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enabled workstation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a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board with a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connector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Both the software and hardware interfaces have been greatly simplified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˗"/>
            </a:pP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of programming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details of the PCIe protocol, device driver, DMA operation, and all hardware addressing are hidden from both the software and hardware.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Support for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Windows, software bindings for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C/C++,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Python, Matlab, and Java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Takes up resource: If no high speed data I/O communication is needed, then its better to not use 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Loss of flexibility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477795" y="1252153"/>
            <a:ext cx="8400020" cy="15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cores interface with RIFFA 2.0 via a Channel core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Channel core has FIFOs for receiving and sending data respectively.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8608" y="2451492"/>
            <a:ext cx="3419949" cy="352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7554596" y="5346745"/>
            <a:ext cx="963239" cy="5212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5961324" y="2517994"/>
            <a:ext cx="702774" cy="2107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477796" y="2098457"/>
            <a:ext cx="5158233" cy="422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Engine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is responsible for extracting and demultiplexing received PCIe payload data.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Engine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is responsible for formatting payload data into PCIe packets and multiplexing access to the PCIe link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PCIe link configuration determines the width of the data bus. This width can be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32, 64, or 128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bits wide (RIFFA does not support 256 bits interface)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PCIe Gen 1 and Gen 2 configurations up to x8 lanes are supported.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1953491" y="6042970"/>
            <a:ext cx="3544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you need to plug your 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3" name="Google Shape;163;p9"/>
          <p:cNvCxnSpPr>
            <a:stCxn id="162" idx="3"/>
            <a:endCxn id="160" idx="1"/>
          </p:cNvCxnSpPr>
          <p:nvPr/>
        </p:nvCxnSpPr>
        <p:spPr>
          <a:xfrm rot="10800000" flipH="1">
            <a:off x="5498051" y="2623436"/>
            <a:ext cx="463200" cy="3604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" name="Google Shape;164;p9"/>
          <p:cNvCxnSpPr/>
          <p:nvPr/>
        </p:nvCxnSpPr>
        <p:spPr>
          <a:xfrm rot="10800000" flipH="1">
            <a:off x="5498051" y="5870317"/>
            <a:ext cx="2538300" cy="359700"/>
          </a:xfrm>
          <a:prstGeom prst="bentConnector2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5" name="Google Shape;165;p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26842</TotalTime>
  <Words>3659</Words>
  <Application>Microsoft Office PowerPoint</Application>
  <PresentationFormat>如螢幕大小 (4:3)</PresentationFormat>
  <Paragraphs>572</Paragraphs>
  <Slides>63</Slides>
  <Notes>58</Notes>
  <HiddenSlides>7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9" baseType="lpstr">
      <vt:lpstr>DFKai-SB</vt:lpstr>
      <vt:lpstr>DFKai-SB</vt:lpstr>
      <vt:lpstr>Arial</vt:lpstr>
      <vt:lpstr>Calibri</vt:lpstr>
      <vt:lpstr>Times New Roman</vt:lpstr>
      <vt:lpstr>Office 佈景主題</vt:lpstr>
      <vt:lpstr>RIFFA 2.2.2 for dummy</vt:lpstr>
      <vt:lpstr>Outline</vt:lpstr>
      <vt:lpstr>Terasic FPGA</vt:lpstr>
      <vt:lpstr>Terasic FPGA</vt:lpstr>
      <vt:lpstr>Terasic FPGA</vt:lpstr>
      <vt:lpstr>notion</vt:lpstr>
      <vt:lpstr>Server list</vt:lpstr>
      <vt:lpstr>What is RIFFA</vt:lpstr>
      <vt:lpstr>What is RIFFA</vt:lpstr>
      <vt:lpstr>What is RIFFA</vt:lpstr>
      <vt:lpstr>RIFFA</vt:lpstr>
      <vt:lpstr>Top module file</vt:lpstr>
      <vt:lpstr>Software Interface</vt:lpstr>
      <vt:lpstr>Software Interface</vt:lpstr>
      <vt:lpstr>Sample usage</vt:lpstr>
      <vt:lpstr>PowerPoint 簡報</vt:lpstr>
      <vt:lpstr>PowerPoint 簡報</vt:lpstr>
      <vt:lpstr>PowerPoint 簡報</vt:lpstr>
      <vt:lpstr>RX protocol basic</vt:lpstr>
      <vt:lpstr>TX protocol basic</vt:lpstr>
      <vt:lpstr>Sample usage</vt:lpstr>
      <vt:lpstr>tb_chnl_tester.v -&gt; RX</vt:lpstr>
      <vt:lpstr>tb_chnl_tester.v -&gt; TX</vt:lpstr>
      <vt:lpstr>Some hints</vt:lpstr>
      <vt:lpstr>Signal Tap</vt:lpstr>
      <vt:lpstr>FPU IP</vt:lpstr>
      <vt:lpstr>Adventure time</vt:lpstr>
      <vt:lpstr>Recommended design flow</vt:lpstr>
      <vt:lpstr>Practice time</vt:lpstr>
      <vt:lpstr>Practice time</vt:lpstr>
      <vt:lpstr>Practice time</vt:lpstr>
      <vt:lpstr>Step-by-step guide - RTL simulation</vt:lpstr>
      <vt:lpstr>Step-by-step guide - FPGA simulation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TODOs</vt:lpstr>
      <vt:lpstr>Appendix</vt:lpstr>
      <vt:lpstr>Appendix 1: Modifying PCIe Appendix 2: _CLK version Appendix 4: DE5a Appendix 5: Setting up FPGA Appendix 6: Modify I/O more output</vt:lpstr>
      <vt:lpstr>Modifying the PCIE</vt:lpstr>
      <vt:lpstr>Modifying the PCIe on the Qsys</vt:lpstr>
      <vt:lpstr>Changing PCIe generation</vt:lpstr>
      <vt:lpstr>Changing width</vt:lpstr>
      <vt:lpstr>Changing number of lanes</vt:lpstr>
      <vt:lpstr>HW1.</vt:lpstr>
      <vt:lpstr>Appendix 1: Modifying PCIe Appendix 2: _CLK version Appendix 4: DE5a Appendix 5: Setting up FPGA Appendix 6: Modify I/O more output</vt:lpstr>
      <vt:lpstr>DE5QGen2x8If128_CLK</vt:lpstr>
      <vt:lpstr>Using _CLK version</vt:lpstr>
      <vt:lpstr>Appendix 1: Modifying PCIe Appendix 2: testutil Appendix 3: _CLK version Appendix 4: DE5a Appendix 5: Setting up FPGA Appendix 6: Modify I/O more output</vt:lpstr>
      <vt:lpstr>Data at</vt:lpstr>
      <vt:lpstr>Appendix 1: Modifying PCIe Appendix 2: testutil Appendix 3: _CLK version Appendix 4: DE5a Appendix 5: Setting up FPGA Appendix 6: Modify I/O more output</vt:lpstr>
      <vt:lpstr>FPGA server</vt:lpstr>
      <vt:lpstr>Appendix 1: Modifying PCIe Appendix 2: testutil Appendix 3: _CLK version Appendix 4: DE5a Appendix 5: Setting up FPGA Appendix 6: Modify I/O more output</vt:lpstr>
      <vt:lpstr>I/O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RIFFA 2.2.2 for dummy</dc:title>
  <dc:creator>Jeff</dc:creator>
  <cp:lastModifiedBy>User</cp:lastModifiedBy>
  <cp:revision>53</cp:revision>
  <dcterms:created xsi:type="dcterms:W3CDTF">2018-10-28T09:48:40Z</dcterms:created>
  <dcterms:modified xsi:type="dcterms:W3CDTF">2025-07-05T07:21:07Z</dcterms:modified>
</cp:coreProperties>
</file>